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80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4" r:id="rId17"/>
    <p:sldId id="275" r:id="rId18"/>
    <p:sldId id="276" r:id="rId19"/>
    <p:sldId id="270" r:id="rId20"/>
    <p:sldId id="271" r:id="rId21"/>
    <p:sldId id="273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база</a:t>
            </a:r>
            <a:r>
              <a:rPr lang="ru-RU" dirty="0">
                <a:effectLst/>
              </a:rPr>
              <a:t> как средство обеспечения качества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1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  Тематическое планирование </a:t>
            </a:r>
            <a:r>
              <a:rPr lang="ru-RU" dirty="0"/>
              <a:t>в современных </a:t>
            </a:r>
            <a:r>
              <a:rPr lang="ru-RU" dirty="0" smtClean="0"/>
              <a:t> условиях </a:t>
            </a:r>
            <a:r>
              <a:rPr lang="ru-RU" dirty="0"/>
              <a:t>должно отражать 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тему;</a:t>
            </a:r>
          </a:p>
          <a:p>
            <a:r>
              <a:rPr lang="ru-RU" dirty="0" smtClean="0"/>
              <a:t>цель изучения;</a:t>
            </a:r>
          </a:p>
          <a:p>
            <a:r>
              <a:rPr lang="ru-RU" dirty="0" smtClean="0"/>
              <a:t>вводимый </a:t>
            </a:r>
            <a:r>
              <a:rPr lang="ru-RU" dirty="0"/>
              <a:t>блок понятий, отражённых в предметных </a:t>
            </a:r>
            <a:r>
              <a:rPr lang="ru-RU" dirty="0" smtClean="0"/>
              <a:t>программах; </a:t>
            </a:r>
          </a:p>
          <a:p>
            <a:r>
              <a:rPr lang="ru-RU" dirty="0" smtClean="0"/>
              <a:t>планируемые </a:t>
            </a:r>
            <a:r>
              <a:rPr lang="ru-RU" dirty="0"/>
              <a:t>результаты и виды заданий для их формирования.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7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наличии профильных классов </a:t>
            </a:r>
            <a:r>
              <a:rPr lang="ru-RU" dirty="0" smtClean="0"/>
              <a:t> учителя должны </a:t>
            </a:r>
            <a:r>
              <a:rPr lang="ru-RU" dirty="0"/>
              <a:t>иметь в наличии банк элективных программ, обеспечивающих углубление или расширение профильного предмета.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Предпрофильное</a:t>
            </a:r>
            <a:r>
              <a:rPr lang="ru-RU" dirty="0" smtClean="0"/>
              <a:t> и профильное обучение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2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Авторская программа должна содержать рецензию, входить в реестр (городской, региональный или федеральный), пройти апробацию, а также иметь допуск к использованию в образовательном процессе, отражённый в локальном акте ОУ.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Авторская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21040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познавательные материалы по программным темам, </a:t>
            </a:r>
            <a:endParaRPr lang="ru-RU" dirty="0" smtClean="0"/>
          </a:p>
          <a:p>
            <a:r>
              <a:rPr lang="ru-RU" dirty="0" smtClean="0"/>
              <a:t>презентации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электронные </a:t>
            </a:r>
            <a:r>
              <a:rPr lang="ru-RU" dirty="0"/>
              <a:t>учебники, </a:t>
            </a:r>
            <a:endParaRPr lang="ru-RU" dirty="0" smtClean="0"/>
          </a:p>
          <a:p>
            <a:r>
              <a:rPr lang="ru-RU" dirty="0" smtClean="0"/>
              <a:t>аудиовизуальные </a:t>
            </a:r>
            <a:r>
              <a:rPr lang="ru-RU" dirty="0"/>
              <a:t>средства, </a:t>
            </a:r>
            <a:endParaRPr lang="ru-RU" dirty="0" smtClean="0"/>
          </a:p>
          <a:p>
            <a:r>
              <a:rPr lang="ru-RU" dirty="0" smtClean="0"/>
              <a:t>мониторинговые </a:t>
            </a:r>
            <a:r>
              <a:rPr lang="ru-RU" dirty="0"/>
              <a:t>материалы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наглядные </a:t>
            </a:r>
            <a:r>
              <a:rPr lang="ru-RU" dirty="0"/>
              <a:t>пособия, </a:t>
            </a:r>
            <a:endParaRPr lang="ru-RU" dirty="0" smtClean="0"/>
          </a:p>
          <a:p>
            <a:r>
              <a:rPr lang="ru-RU" dirty="0" smtClean="0"/>
              <a:t>раздаточный </a:t>
            </a:r>
            <a:r>
              <a:rPr lang="ru-RU" dirty="0"/>
              <a:t>материал.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/>
                <a:ea typeface="Times New Roman"/>
              </a:rPr>
              <a:t>Дидактические </a:t>
            </a:r>
            <a:r>
              <a:rPr lang="ru-RU" sz="3600" dirty="0">
                <a:effectLst/>
                <a:latin typeface="Times New Roman"/>
                <a:ea typeface="Times New Roman"/>
              </a:rPr>
              <a:t>материалы кабинета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92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ЭОР </a:t>
            </a:r>
            <a:r>
              <a:rPr lang="ru-RU" sz="2800" dirty="0">
                <a:latin typeface="Times New Roman"/>
                <a:ea typeface="Times New Roman"/>
              </a:rPr>
              <a:t>- это совокупность программных средств, информационных, технических, нормативных и методических материалов, полнотекстовых электронных изданий, включая аудио и видеоматериалы, иллюстративные материалы и каталоги электронных библиотек, размещенные на компьютерных носителях и/или в сети Интернет.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Электронные образовательные ресурсы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8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800" b="1" dirty="0" smtClean="0">
                <a:latin typeface="Times New Roman"/>
                <a:ea typeface="Times New Roman"/>
              </a:rPr>
              <a:t>Простые </a:t>
            </a:r>
            <a:r>
              <a:rPr lang="ru-RU" sz="2800" b="1" dirty="0">
                <a:latin typeface="Times New Roman"/>
                <a:ea typeface="Times New Roman"/>
              </a:rPr>
              <a:t>ЭОР</a:t>
            </a:r>
            <a:r>
              <a:rPr lang="ru-RU" sz="2800" dirty="0">
                <a:latin typeface="Times New Roman"/>
                <a:ea typeface="Times New Roman"/>
              </a:rPr>
              <a:t> — </a:t>
            </a:r>
            <a:r>
              <a:rPr lang="ru-RU" sz="2800" dirty="0" err="1">
                <a:latin typeface="Times New Roman"/>
                <a:ea typeface="Times New Roman"/>
              </a:rPr>
              <a:t>текстографические</a:t>
            </a:r>
            <a:r>
              <a:rPr lang="ru-RU" sz="2800" dirty="0">
                <a:latin typeface="Times New Roman"/>
                <a:ea typeface="Times New Roman"/>
              </a:rPr>
              <a:t>. Они отличаются от книг в основном формой предъявления текстов и иллюстраций: материал представляется на экране </a:t>
            </a:r>
            <a:r>
              <a:rPr lang="ru-RU" sz="2800" dirty="0" smtClean="0">
                <a:latin typeface="Times New Roman"/>
                <a:ea typeface="Times New Roman"/>
              </a:rPr>
              <a:t>компьютера. </a:t>
            </a:r>
            <a:r>
              <a:rPr lang="ru-RU" sz="2800" dirty="0">
                <a:latin typeface="Times New Roman"/>
                <a:ea typeface="Times New Roman"/>
              </a:rPr>
              <a:t>При этом последовательность материала на экране задается автором как в книге. </a:t>
            </a:r>
            <a:r>
              <a:rPr lang="ru-RU" sz="2800" dirty="0" smtClean="0">
                <a:latin typeface="Times New Roman"/>
                <a:ea typeface="Times New Roman"/>
              </a:rPr>
              <a:t>Данный </a:t>
            </a:r>
            <a:r>
              <a:rPr lang="ru-RU" sz="2800" dirty="0">
                <a:latin typeface="Times New Roman"/>
                <a:ea typeface="Times New Roman"/>
              </a:rPr>
              <a:t>тип ЭОР легко распечатать, т. е. перенести на бумагу, превратив его в традиционную форму учебного материала.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ЭОР можно разделить на четыре основных типа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2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/>
                <a:ea typeface="Times New Roman"/>
              </a:rPr>
              <a:t>Существенным </a:t>
            </a:r>
            <a:r>
              <a:rPr lang="ru-RU" sz="2800" dirty="0">
                <a:latin typeface="Times New Roman"/>
                <a:ea typeface="Times New Roman"/>
              </a:rPr>
              <a:t>отличием данного типа является наличие ссылок на логически связанный текст или фрагменты текста. </a:t>
            </a:r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ЭОР этого типа термины или иные важные понятия и факты могут являться ссылками, после перехода к которым можно получить уточняющую информацию в небольшом дополнительном окне или мгновенно сменить содержимое экрана при указании так называемого ключевого </a:t>
            </a:r>
            <a:r>
              <a:rPr lang="ru-RU" sz="2800" dirty="0" smtClean="0">
                <a:latin typeface="Times New Roman"/>
                <a:ea typeface="Times New Roman"/>
              </a:rPr>
              <a:t>слова.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atin typeface="Times New Roman"/>
                <a:ea typeface="Times New Roman"/>
              </a:rPr>
              <a:t>Гипертекстовые </a:t>
            </a:r>
            <a:r>
              <a:rPr lang="ru-RU" sz="4400" dirty="0" err="1" smtClean="0">
                <a:latin typeface="Times New Roman"/>
                <a:ea typeface="Times New Roman"/>
              </a:rPr>
              <a:t>ЭОРы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33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ru-RU" sz="2800" dirty="0">
                <a:latin typeface="Times New Roman"/>
                <a:ea typeface="Times New Roman"/>
              </a:rPr>
              <a:t>Формальные отличия от книги здесь очевидны: ни кино, ни анимация (мультфильм), ни звук в полиграфическом издании невозможны. Однако по отношению к обучаемому этот тип ЭОР не отличается ничем от аудио/видео продуктов, воспроизводимых на бытовом CD-плеере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>
                <a:effectLst/>
                <a:latin typeface="Times New Roman"/>
                <a:ea typeface="Times New Roman"/>
              </a:rPr>
              <a:t>ЭОР представляющие собой видео или звуковой </a:t>
            </a:r>
            <a:r>
              <a:rPr lang="ru-RU" sz="4400" dirty="0" smtClean="0">
                <a:effectLst/>
                <a:latin typeface="Times New Roman"/>
                <a:ea typeface="Times New Roman"/>
              </a:rPr>
              <a:t>фрагмент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5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Это самые мощные и интересные для образования продукты, включающие в себя тексты, иллюстрации, видео, звук и другие цифровые возможности.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effectLst/>
                <a:latin typeface="Times New Roman"/>
                <a:ea typeface="Times New Roman"/>
              </a:rPr>
              <a:t>Мультимедиа </a:t>
            </a:r>
            <a:r>
              <a:rPr lang="ru-RU" sz="4400" dirty="0">
                <a:effectLst/>
                <a:latin typeface="Times New Roman"/>
                <a:ea typeface="Times New Roman"/>
              </a:rPr>
              <a:t>ЭОР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ЦОР представляют собой фотографии, видеофрагменты, модели объектов и явлений, картографические материалы, звукозаписи, текстовые документы и иные материалы, которые могут быть использованы для организации и проведения учебного процесса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Цифровые образовательные ресурсы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11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1.Законодательная база РФ и РТ (Закон об образовании РФ от 2012 года) Конвенция о правах ребёнка, Закон о двух государственных языках РТ, Концепция духовно-нравственного воспитания, ФГОС, федеральный перечень учебников на учебный год).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Рекомендательные письма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РФ и РТ.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Локальные акты ОУ (положения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ОО, 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инновационных проектах, о введении элективных курсов, об оформлении письменных работ учащихся, нормативах оценивания, положение о портфолио учащихся данной школы и т.д.).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800" dirty="0">
                <a:effectLst/>
                <a:latin typeface="Times New Roman"/>
                <a:ea typeface="Times New Roman"/>
              </a:rPr>
              <a:t>Все нормативные документы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учителя </a:t>
            </a:r>
            <a:r>
              <a:rPr lang="ru-RU" sz="2800" dirty="0">
                <a:effectLst/>
                <a:latin typeface="Times New Roman"/>
                <a:ea typeface="Times New Roman"/>
              </a:rPr>
              <a:t>должны быть представлены в трёх блоках: 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208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дополнительные материалы к УМК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наглядные пособия для учащихся, взятые из различных источников, другие УМК, Интернет, журналы, газеты, телевидение и т.д., включая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ЦОРы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созданные как самим педагогом, так и взятые из Интернета, карточки для получения конструктивных ответов, карточки – тесты, демонстрационные карточки, программированные материалы, памятки по работе с текстом, по анализу источников, по видам разбора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материалы по программным темам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лаборатории учителя должны касаться как качества образования по предмету, так и отражать реализацию методической темы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/>
                <a:ea typeface="Times New Roman"/>
              </a:rPr>
              <a:t>Если методическая тема сформулирована в аспекте требований ФГОС, то измерительные материалы должны диагностировать уровень </a:t>
            </a:r>
            <a:r>
              <a:rPr lang="ru-RU" sz="2800" dirty="0" err="1">
                <a:latin typeface="Times New Roman"/>
                <a:ea typeface="Times New Roman"/>
              </a:rPr>
              <a:t>сформированности</a:t>
            </a:r>
            <a:r>
              <a:rPr lang="ru-RU" sz="2800" dirty="0">
                <a:latin typeface="Times New Roman"/>
                <a:ea typeface="Times New Roman"/>
              </a:rPr>
              <a:t> предметных компетенций, коммуникативных компетенций или компетентностей и т.д.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Контрольно-измерительные материалы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6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быть представлена программой и планом работы кружка, студии, клуба, дидактического театра, музея, проектной лаборатории и т.д.; положением о научном обществе, списком учащихся, расписанием занятий, видами работ.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работы с одаренными учащимися должна быть разработана программа (школьная или лично учителя), утвержденная руководителем образовательного учреждения. В программе представляются диагностики выявления одаренных детей, план работы или разработанный индивидуальный маршрут работы с одаренным ребенком, методические и дидактические материалы.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7383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 одарёнными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слабоуспевающими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пакете документов учитель должен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учащихся, проявляющих способности в данной предметной области, их психолого-педагогическую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характеристику;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карту;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учебных проектов продвинутого либо адаптивного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набор олимпиадных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приёмы формирования исследовательской культуры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предписания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пошаговой отработки программного материала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в виде мониторинга развития предметных компетенций или развития творческих способностей.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Работа с одарёнными и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слабоуспевающими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0961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кабинета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Программа развития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кабинета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документы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Перечень УМК, по которым ведётся обучение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Рабочие программы, программы элективных курсов, авторские, вариативные и адаптивные программы педагогов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Дидактические материалы по программным темам (включая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Контрольно-измерительные материалы для диагностики качества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учащихся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Методические материалы для работы с одарёнными и слабоуспевающими учащимися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Внеурочная деятельность по предмету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Аудиовизуальные средства обучения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Материально-техническая комплектация кабинета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Педагогическая лаборатория учителя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Конституция Российской Федерации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Конституция Республики Татарстан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Конвенция о правах ребёнка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 РФ «Об образовании»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Государственный образовательный стандарт по предметам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Нормативные документы, </a:t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регламентирующие образовательную деятельность</a:t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Должностная инструкция учителя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Локальные акты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учебному предмету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Рабочая программа по предмету (по стандартам 1-го и 2-го поколения)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Нормативные документы, регламентирующие деятельность учителя</a:t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877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sz="2800" dirty="0">
                <a:latin typeface="Times New Roman"/>
                <a:ea typeface="Times New Roman"/>
              </a:rPr>
              <a:t>Он должен </a:t>
            </a:r>
            <a:r>
              <a:rPr lang="ru-RU" sz="2800" dirty="0" smtClean="0">
                <a:latin typeface="Times New Roman"/>
                <a:ea typeface="Times New Roman"/>
              </a:rPr>
              <a:t>соответствовать </a:t>
            </a:r>
            <a:r>
              <a:rPr lang="ru-RU" sz="2800" dirty="0">
                <a:latin typeface="Times New Roman"/>
                <a:ea typeface="Times New Roman"/>
              </a:rPr>
              <a:t>Федеральному перечню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образования. Данный перечень ежегодно размещается на Казанском образовательном портале и на сайте </a:t>
            </a:r>
            <a:r>
              <a:rPr lang="ru-RU" sz="2800" dirty="0" smtClean="0">
                <a:latin typeface="Times New Roman"/>
                <a:ea typeface="Times New Roman"/>
              </a:rPr>
              <a:t>МО и Н </a:t>
            </a:r>
            <a:r>
              <a:rPr lang="ru-RU" sz="2800" dirty="0">
                <a:latin typeface="Times New Roman"/>
                <a:ea typeface="Times New Roman"/>
              </a:rPr>
              <a:t>РТ.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Перечень УМК, по которым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ведется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обучение по предмету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3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/>
                <a:ea typeface="Times New Roman"/>
              </a:rPr>
              <a:t>Учебно-методический комплект (УМК) – это совокупность учебно-методических материалов и программно-технических средств, способствующих эффективному освоению учащимися учебного материала, входящего в программу предметного курса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effectLst/>
                <a:latin typeface="Times New Roman"/>
                <a:ea typeface="Times New Roman"/>
              </a:rPr>
              <a:t>Что такое УМК?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5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сборники программно-методических материалов (официальные издания, включающие программы по соответствующим школьным предметам, нормативные документы);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учебники (издания для школьников, содержащие систематизированное изложение учебного материала);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методические пособия (предназначены для учителя; они содержат общие рекомендации по разработке и проведению уроков);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рабочие тетради (для организации самостоятельной работы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учащихся);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r>
              <a:rPr lang="ru-RU" sz="2000" dirty="0" smtClean="0">
                <a:latin typeface="Times New Roman"/>
                <a:ea typeface="Times New Roman"/>
              </a:rPr>
              <a:t>справочники </a:t>
            </a:r>
            <a:r>
              <a:rPr lang="ru-RU" sz="2000" dirty="0">
                <a:latin typeface="Times New Roman"/>
                <a:ea typeface="Times New Roman"/>
              </a:rPr>
              <a:t>и справочные материалы (содержат всю необходимую информацию для учащихся по курсу школьной программы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340"/>
              </a:spcBef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учебно-методический комплект входят:</a:t>
            </a:r>
            <a:r>
              <a:rPr lang="ru-RU" sz="32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5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Все программы должны быть рассмотрены на методическом объединении учителей-предметников, согласованы с заместителем директора по учебной работе и утверждены руководителем учреждения. Титульный лист рабочей программы должен быть подписан всеми этими лицами и заверен печатью учреждения.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/>
                <a:ea typeface="Times New Roman"/>
              </a:rPr>
              <a:t>Рабочие программы, 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3200" dirty="0" smtClean="0"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effectLst/>
                <a:latin typeface="Times New Roman"/>
                <a:ea typeface="Times New Roman"/>
              </a:rPr>
              <a:t>авторские</a:t>
            </a:r>
            <a:r>
              <a:rPr lang="ru-RU" sz="3200" dirty="0">
                <a:effectLst/>
                <a:latin typeface="Times New Roman"/>
                <a:ea typeface="Times New Roman"/>
              </a:rPr>
              <a:t>, вариативные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0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</TotalTime>
  <Words>1098</Words>
  <Application>Microsoft Office PowerPoint</Application>
  <PresentationFormat>Экран (4:3)</PresentationFormat>
  <Paragraphs>92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Нормативно-правовая база как средство обеспечения качества образования</vt:lpstr>
      <vt:lpstr>Все нормативные документы учителя должны быть представлены в трёх блоках:  </vt:lpstr>
      <vt:lpstr>Педагогическая лаборатория учителя</vt:lpstr>
      <vt:lpstr>Нормативные документы,  регламентирующие образовательную деятельность </vt:lpstr>
      <vt:lpstr>Нормативные документы, регламентирующие деятельность учителя </vt:lpstr>
      <vt:lpstr>Перечень УМК, по которым  ведется обучение по предмету</vt:lpstr>
      <vt:lpstr>Что такое УМК? </vt:lpstr>
      <vt:lpstr>В учебно-методический комплект входят: </vt:lpstr>
      <vt:lpstr>Рабочие программы,  авторские, вариативные</vt:lpstr>
      <vt:lpstr>Тематическое планирование </vt:lpstr>
      <vt:lpstr>Предпрофильное и профильное обучение</vt:lpstr>
      <vt:lpstr>Авторская программа</vt:lpstr>
      <vt:lpstr>Дидактические материалы кабинета</vt:lpstr>
      <vt:lpstr>Электронные образовательные ресурсы</vt:lpstr>
      <vt:lpstr>ЭОР можно разделить на четыре основных типа</vt:lpstr>
      <vt:lpstr>Гипертекстовые ЭОРы</vt:lpstr>
      <vt:lpstr>ЭОР представляющие собой видео или звуковой фрагмент</vt:lpstr>
      <vt:lpstr>Мультимедиа ЭОР</vt:lpstr>
      <vt:lpstr>Цифровые образовательные ресурсы</vt:lpstr>
      <vt:lpstr>Дидактические материалы по программным темам</vt:lpstr>
      <vt:lpstr>Контрольно-измерительные материалы</vt:lpstr>
      <vt:lpstr>Внеурочная деятельность</vt:lpstr>
      <vt:lpstr>Работа с одарёнными  и слабоуспевающими детьми</vt:lpstr>
      <vt:lpstr>Работа с одарёнными и  слабоуспевающими детьми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Нормативно-правовая база</dc:title>
  <dc:creator>GYPNORION</dc:creator>
  <cp:lastModifiedBy>GYPNORION</cp:lastModifiedBy>
  <cp:revision>14</cp:revision>
  <dcterms:created xsi:type="dcterms:W3CDTF">2015-09-16T06:54:33Z</dcterms:created>
  <dcterms:modified xsi:type="dcterms:W3CDTF">2015-09-16T11:48:20Z</dcterms:modified>
</cp:coreProperties>
</file>